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56" r:id="rId2"/>
    <p:sldId id="291" r:id="rId3"/>
    <p:sldId id="292" r:id="rId4"/>
    <p:sldId id="297" r:id="rId5"/>
    <p:sldId id="298" r:id="rId6"/>
    <p:sldId id="303" r:id="rId7"/>
    <p:sldId id="299" r:id="rId8"/>
    <p:sldId id="301" r:id="rId9"/>
    <p:sldId id="293" r:id="rId10"/>
    <p:sldId id="294" r:id="rId11"/>
    <p:sldId id="335" r:id="rId12"/>
    <p:sldId id="296" r:id="rId13"/>
    <p:sldId id="305" r:id="rId14"/>
    <p:sldId id="306" r:id="rId15"/>
    <p:sldId id="337" r:id="rId16"/>
    <p:sldId id="307" r:id="rId17"/>
    <p:sldId id="308" r:id="rId18"/>
    <p:sldId id="309" r:id="rId19"/>
    <p:sldId id="310" r:id="rId20"/>
    <p:sldId id="311" r:id="rId21"/>
    <p:sldId id="313" r:id="rId22"/>
    <p:sldId id="314" r:id="rId23"/>
    <p:sldId id="336" r:id="rId24"/>
    <p:sldId id="316" r:id="rId25"/>
    <p:sldId id="295" r:id="rId26"/>
    <p:sldId id="317" r:id="rId27"/>
    <p:sldId id="319" r:id="rId28"/>
    <p:sldId id="330" r:id="rId29"/>
    <p:sldId id="320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18" r:id="rId39"/>
    <p:sldId id="338" r:id="rId40"/>
    <p:sldId id="339" r:id="rId41"/>
    <p:sldId id="340" r:id="rId42"/>
    <p:sldId id="334" r:id="rId43"/>
    <p:sldId id="331" r:id="rId44"/>
    <p:sldId id="332" r:id="rId45"/>
    <p:sldId id="333" r:id="rId4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88099" autoAdjust="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6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fld id="{F56B3ACC-ECDA-4927-831C-D25CAB7B5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7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pPr>
              <a:defRPr/>
            </a:pPr>
            <a:fld id="{A55F378D-D42B-4AE8-9E5A-A109C3FCE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79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0B560-5706-419E-A2A5-B7F3BA5FC64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5040">
              <a:defRPr/>
            </a:pPr>
            <a:r>
              <a:rPr lang="en-US" dirty="0" err="1" smtClean="0"/>
              <a:t>Mosak</a:t>
            </a:r>
            <a:r>
              <a:rPr lang="en-US" dirty="0" smtClean="0"/>
              <a:t> &amp; </a:t>
            </a:r>
            <a:r>
              <a:rPr lang="en-US" dirty="0" err="1" smtClean="0"/>
              <a:t>Maniacci</a:t>
            </a:r>
            <a:r>
              <a:rPr lang="en-US" dirty="0" smtClean="0"/>
              <a:t>, 1999  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F378D-D42B-4AE8-9E5A-A109C3FCE1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F378D-D42B-4AE8-9E5A-A109C3FCE1F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F378D-D42B-4AE8-9E5A-A109C3FCE1F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F378D-D42B-4AE8-9E5A-A109C3FCE1F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2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F378D-D42B-4AE8-9E5A-A109C3FCE1F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3A12-43EF-4FBF-9A6F-26FC99D79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9118-60CC-43FF-A050-254EF7CFE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321A-4855-474E-A4E8-8A235CA95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3CE24-40A7-475F-9AF0-4DDB8E328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3E5D2-77D5-42A4-817E-03A96B870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5CC7-B94C-4EBF-820F-8A8586D4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B594-1EBD-4474-8C1E-1D16D1EE7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30BA-E612-48CD-AEC8-0C3DE4A3C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D167-C2B8-4358-9279-7A2D201FD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AB783-14B9-4259-9530-BB626A672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B1977-E28C-42CC-8784-912C14C9E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BD29F7-4938-4159-8F9A-95B416DAE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dirty="0" smtClean="0"/>
              <a:t>Adlerian Psychology and Organizational Development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Foundation Principles and Future Perspectives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Presented by</a:t>
            </a:r>
          </a:p>
          <a:p>
            <a:pPr eaLnBrk="1" hangingPunct="1"/>
            <a:r>
              <a:rPr lang="en-US" dirty="0" smtClean="0"/>
              <a:t>Dr. Jay Colker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Interfering with Growth &amp;</a:t>
            </a:r>
            <a:br>
              <a:rPr lang="en-US" dirty="0" smtClean="0"/>
            </a:br>
            <a:r>
              <a:rPr lang="en-US" dirty="0" smtClean="0"/>
              <a:t>Full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alienated</a:t>
            </a:r>
          </a:p>
          <a:p>
            <a:r>
              <a:rPr lang="en-US" dirty="0" smtClean="0"/>
              <a:t>Not feeling able to contribute in a socially useful way</a:t>
            </a:r>
          </a:p>
          <a:p>
            <a:r>
              <a:rPr lang="en-US" dirty="0" smtClean="0"/>
              <a:t>Felt inferiority and less than</a:t>
            </a:r>
          </a:p>
          <a:p>
            <a:r>
              <a:rPr lang="en-US" dirty="0" smtClean="0"/>
              <a:t>Over concern with status, pride, prestige, i.e. self centered</a:t>
            </a:r>
          </a:p>
          <a:p>
            <a:r>
              <a:rPr lang="en-US" dirty="0" smtClean="0"/>
              <a:t>Compensatory striving often moves away from cooperation into more personal goals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Adlerian Journal Focus </a:t>
            </a:r>
            <a:br>
              <a:rPr lang="en-US" sz="4000" dirty="0" smtClean="0"/>
            </a:br>
            <a:r>
              <a:rPr lang="en-US" sz="4000" dirty="0" smtClean="0"/>
              <a:t>on Organizations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last 12 years of organizational focused articles in Journal of Individual Psychology (JIP)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Contributions, social equality, and feelings of belonging are intimately connected (Ferguson, 2010) </a:t>
            </a:r>
          </a:p>
          <a:p>
            <a:r>
              <a:rPr lang="en-US" dirty="0" smtClean="0"/>
              <a:t>Well being of individual connected to well being of community (Ferguson, 2010);  work is a natural extension of this concept</a:t>
            </a:r>
          </a:p>
          <a:p>
            <a:r>
              <a:rPr lang="en-US" dirty="0" smtClean="0"/>
              <a:t>Updated empirical evidence on the need to belong (</a:t>
            </a:r>
            <a:r>
              <a:rPr lang="en-US" dirty="0" err="1" smtClean="0"/>
              <a:t>Gere</a:t>
            </a:r>
            <a:r>
              <a:rPr lang="en-US" dirty="0" smtClean="0"/>
              <a:t> &amp; MacDonald, 2010)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valued and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Teslak</a:t>
            </a:r>
            <a:r>
              <a:rPr lang="en-US" dirty="0" smtClean="0"/>
              <a:t> (2010) connected feeling valued to workplace motivation</a:t>
            </a:r>
          </a:p>
          <a:p>
            <a:pPr lvl="1"/>
            <a:r>
              <a:rPr lang="en-US" dirty="0" smtClean="0"/>
              <a:t>Recognizing individual’s passions, interests, and values</a:t>
            </a:r>
          </a:p>
          <a:p>
            <a:pPr lvl="1"/>
            <a:r>
              <a:rPr lang="en-US" dirty="0" smtClean="0"/>
              <a:t>Flexible organizational structures</a:t>
            </a:r>
          </a:p>
          <a:p>
            <a:pPr lvl="1"/>
            <a:r>
              <a:rPr lang="en-US" dirty="0" smtClean="0"/>
              <a:t>Co-creating vision, collaboration, transparency</a:t>
            </a:r>
          </a:p>
          <a:p>
            <a:pPr lvl="1"/>
            <a:r>
              <a:rPr lang="en-US" dirty="0" smtClean="0"/>
              <a:t>Inclusion and shared decision making</a:t>
            </a:r>
          </a:p>
          <a:p>
            <a:pPr lvl="1"/>
            <a:r>
              <a:rPr lang="en-US" dirty="0" smtClean="0"/>
              <a:t>Enhancing social interest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Respect and Democratic Leadership (Ferguson,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Ferguson noted that implementing mutual respect can enhance openness of communication and sensitivity to diverse perspectives.</a:t>
            </a:r>
          </a:p>
          <a:p>
            <a:r>
              <a:rPr lang="en-US" dirty="0" smtClean="0"/>
              <a:t>Ferguson also noted common themes of democratic leadership</a:t>
            </a:r>
          </a:p>
          <a:p>
            <a:pPr lvl="1"/>
            <a:r>
              <a:rPr lang="en-US" dirty="0" smtClean="0"/>
              <a:t>Shared decision making</a:t>
            </a:r>
          </a:p>
          <a:p>
            <a:pPr lvl="1"/>
            <a:r>
              <a:rPr lang="en-US" dirty="0" smtClean="0"/>
              <a:t>Problem solving with mutual respect</a:t>
            </a:r>
          </a:p>
          <a:p>
            <a:pPr lvl="1"/>
            <a:r>
              <a:rPr lang="en-US" dirty="0" smtClean="0"/>
              <a:t>Common sense rather than private logic</a:t>
            </a:r>
          </a:p>
          <a:p>
            <a:pPr lvl="1"/>
            <a:r>
              <a:rPr lang="en-US" dirty="0" smtClean="0"/>
              <a:t>Sharing responsibilities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Encouragement vs. Discouragement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people do not feel valued or appreciated by the organization, they disconnect (Ferguson, 2003)</a:t>
            </a:r>
          </a:p>
          <a:p>
            <a:r>
              <a:rPr lang="en-US" dirty="0" smtClean="0"/>
              <a:t>Encouragement and mutual respect enhance well being of organizations (Ferguson, 2006)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Cooperation replacing coercive methods (Ferguson, 2003)</a:t>
            </a:r>
          </a:p>
          <a:p>
            <a:r>
              <a:rPr lang="en-US" dirty="0" smtClean="0"/>
              <a:t>Shift from vertical plane to horizontal plane can be taught (Ferguson, 2007)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Kummerow</a:t>
            </a:r>
            <a:r>
              <a:rPr lang="en-US" dirty="0" smtClean="0"/>
              <a:t> and Maguire (2010) highlighted fostering collaborative problem solving around concepts of social interest and belonging within MBTI framework</a:t>
            </a:r>
          </a:p>
          <a:p>
            <a:r>
              <a:rPr lang="en-US" dirty="0" smtClean="0"/>
              <a:t>Framework helped employees more readily accept differences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Adlerian Principles Critical </a:t>
            </a:r>
            <a:br>
              <a:rPr lang="en-US" sz="4000" dirty="0" smtClean="0"/>
            </a:br>
            <a:r>
              <a:rPr lang="en-US" sz="4000" dirty="0" smtClean="0"/>
              <a:t>to Organizations (Carlson, et.al., 2007)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</a:p>
          <a:p>
            <a:r>
              <a:rPr lang="en-US" dirty="0" smtClean="0"/>
              <a:t>Equality</a:t>
            </a:r>
          </a:p>
          <a:p>
            <a:r>
              <a:rPr lang="en-US" dirty="0" smtClean="0"/>
              <a:t>Encouragement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Outcome 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Enhance understanding of Adlerian principles</a:t>
            </a:r>
          </a:p>
          <a:p>
            <a:pPr eaLnBrk="1" hangingPunct="1"/>
            <a:r>
              <a:rPr lang="en-US" dirty="0" smtClean="0"/>
              <a:t>View organizational development needs and concerns with an Adlerian lens</a:t>
            </a:r>
          </a:p>
          <a:p>
            <a:pPr eaLnBrk="1" hangingPunct="1"/>
            <a:r>
              <a:rPr lang="en-US" dirty="0" smtClean="0"/>
              <a:t>Explore future OD strategies within a framework of change and innovative use of foundation principles</a:t>
            </a:r>
          </a:p>
          <a:p>
            <a:pPr eaLnBrk="1" hangingPunct="1"/>
            <a:r>
              <a:rPr lang="en-US" dirty="0" smtClean="0"/>
              <a:t>Provide examples of recent work using Adlerian principles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(2003) noted coaching practices aligned with Adlerian views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Trusting person</a:t>
            </a:r>
          </a:p>
          <a:p>
            <a:pPr lvl="1"/>
            <a:r>
              <a:rPr lang="en-US" dirty="0" smtClean="0"/>
              <a:t>Growth/action oriented</a:t>
            </a:r>
          </a:p>
          <a:p>
            <a:pPr lvl="1"/>
            <a:r>
              <a:rPr lang="en-US" dirty="0" smtClean="0"/>
              <a:t>Choice, responsibility, &amp; accountability</a:t>
            </a:r>
          </a:p>
          <a:p>
            <a:pPr lvl="1"/>
            <a:r>
              <a:rPr lang="en-US" dirty="0" smtClean="0"/>
              <a:t>Stressing strengths</a:t>
            </a:r>
          </a:p>
          <a:p>
            <a:pPr lvl="1"/>
            <a:r>
              <a:rPr lang="en-US" dirty="0" smtClean="0"/>
              <a:t>Future orientation</a:t>
            </a:r>
          </a:p>
          <a:p>
            <a:pPr lvl="1"/>
            <a:r>
              <a:rPr lang="en-US" dirty="0" smtClean="0"/>
              <a:t>Life purpose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intervention (</a:t>
            </a:r>
            <a:r>
              <a:rPr lang="en-US" dirty="0" err="1" smtClean="0"/>
              <a:t>Lemonides</a:t>
            </a:r>
            <a:r>
              <a:rPr lang="en-US" dirty="0" smtClean="0"/>
              <a:t>, 2007); holistic perspective; open systems theory; alignment with larger environment</a:t>
            </a:r>
          </a:p>
          <a:p>
            <a:r>
              <a:rPr lang="en-US" dirty="0" smtClean="0"/>
              <a:t>Effectiveness of organizational initiative, e.g. campus sustainability (Garner &amp; </a:t>
            </a:r>
            <a:r>
              <a:rPr lang="en-US" dirty="0" err="1" smtClean="0"/>
              <a:t>Bruszewski</a:t>
            </a:r>
            <a:r>
              <a:rPr lang="en-US" dirty="0" smtClean="0"/>
              <a:t>, 2010); tied to significance and belonging</a:t>
            </a:r>
          </a:p>
          <a:p>
            <a:pPr lvl="1"/>
            <a:r>
              <a:rPr lang="en-US" dirty="0" smtClean="0"/>
              <a:t>Equal access to information</a:t>
            </a:r>
          </a:p>
          <a:p>
            <a:pPr lvl="1"/>
            <a:r>
              <a:rPr lang="en-US" dirty="0" smtClean="0"/>
              <a:t>Own personal values to specific effort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Softness scale in BASIS-A inventory tied to transformational leadership (Frey, et. al, 2009)</a:t>
            </a:r>
          </a:p>
          <a:p>
            <a:pPr lvl="1"/>
            <a:r>
              <a:rPr lang="en-US" dirty="0" smtClean="0"/>
              <a:t>Organizational Life Style Analysis (Sperry &amp; Carlson cited in </a:t>
            </a:r>
            <a:r>
              <a:rPr lang="en-US" dirty="0" err="1" smtClean="0"/>
              <a:t>Premo</a:t>
            </a:r>
            <a:r>
              <a:rPr lang="en-US" dirty="0" smtClean="0"/>
              <a:t> &amp; Andrews, 2010)</a:t>
            </a:r>
          </a:p>
          <a:p>
            <a:pPr lvl="2"/>
            <a:r>
              <a:rPr lang="en-US" dirty="0" smtClean="0"/>
              <a:t>Fit between intentions and actions organization-wide</a:t>
            </a:r>
          </a:p>
          <a:p>
            <a:pPr lvl="2"/>
            <a:r>
              <a:rPr lang="en-US" dirty="0" smtClean="0"/>
              <a:t>Organizational concept, organizational ideal, environmental views, and ethical convictions</a:t>
            </a:r>
          </a:p>
          <a:p>
            <a:pPr lvl="2"/>
            <a:r>
              <a:rPr lang="en-US" dirty="0" smtClean="0"/>
              <a:t>Covers wide range of areas of assessment including values, climate, culture, vision, etc.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in organizations ensures optimal return on investment and achievement of organization’s objectives</a:t>
            </a:r>
          </a:p>
          <a:p>
            <a:r>
              <a:rPr lang="en-US" dirty="0" smtClean="0"/>
              <a:t>What are the major areas of focus that lead organizations to create strategic priorities and approaches to managing human capital?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 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&amp; selection</a:t>
            </a:r>
          </a:p>
          <a:p>
            <a:r>
              <a:rPr lang="en-US" dirty="0" smtClean="0"/>
              <a:t>On-boarding</a:t>
            </a:r>
          </a:p>
          <a:p>
            <a:r>
              <a:rPr lang="en-US" dirty="0" smtClean="0"/>
              <a:t>Goal alignment; culture, strategy, and role</a:t>
            </a:r>
          </a:p>
          <a:p>
            <a:r>
              <a:rPr lang="en-US" dirty="0" smtClean="0"/>
              <a:t>Performance management &amp; reinforcement (reward systems)</a:t>
            </a:r>
          </a:p>
          <a:p>
            <a:r>
              <a:rPr lang="en-US" dirty="0" smtClean="0"/>
              <a:t>Diversity</a:t>
            </a:r>
          </a:p>
          <a:p>
            <a:r>
              <a:rPr lang="en-US" dirty="0" smtClean="0"/>
              <a:t>Team interaction</a:t>
            </a:r>
          </a:p>
          <a:p>
            <a:r>
              <a:rPr lang="en-US" dirty="0" smtClean="0"/>
              <a:t>Employee engagement</a:t>
            </a:r>
          </a:p>
          <a:p>
            <a:r>
              <a:rPr lang="en-US" dirty="0" smtClean="0"/>
              <a:t>Employee retention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 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</a:p>
          <a:p>
            <a:r>
              <a:rPr lang="en-US" dirty="0" smtClean="0"/>
              <a:t>Employee satisfaction</a:t>
            </a:r>
          </a:p>
          <a:p>
            <a:r>
              <a:rPr lang="en-US" dirty="0" smtClean="0"/>
              <a:t>Career development</a:t>
            </a:r>
          </a:p>
          <a:p>
            <a:r>
              <a:rPr lang="en-US" dirty="0" smtClean="0"/>
              <a:t>Health and wellness</a:t>
            </a:r>
          </a:p>
          <a:p>
            <a:r>
              <a:rPr lang="en-US" dirty="0" smtClean="0"/>
              <a:t>Work relations</a:t>
            </a:r>
          </a:p>
          <a:p>
            <a:r>
              <a:rPr lang="en-US" dirty="0" smtClean="0"/>
              <a:t>Leadership development</a:t>
            </a:r>
          </a:p>
          <a:p>
            <a:r>
              <a:rPr lang="en-US" dirty="0" smtClean="0"/>
              <a:t>Succession</a:t>
            </a:r>
          </a:p>
          <a:p>
            <a:r>
              <a:rPr lang="en-US" dirty="0" smtClean="0"/>
              <a:t>Change management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approaches and philosophies in organizational development that reflect Adlerian perspectives</a:t>
            </a:r>
          </a:p>
          <a:p>
            <a:r>
              <a:rPr lang="en-US" dirty="0" smtClean="0"/>
              <a:t>Consider innovative next steps in organizational development</a:t>
            </a:r>
          </a:p>
          <a:p>
            <a:r>
              <a:rPr lang="en-US" dirty="0" smtClean="0"/>
              <a:t>Provide some recent examples of my work in organizations using Adlerian principles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Pink (2009) offers a compelling case for moving away from reward and punishment models in organizations</a:t>
            </a:r>
          </a:p>
          <a:p>
            <a:r>
              <a:rPr lang="en-US" dirty="0" smtClean="0"/>
              <a:t>Pink suggests three issues are critical to motivation</a:t>
            </a:r>
          </a:p>
          <a:p>
            <a:pPr lvl="1"/>
            <a:r>
              <a:rPr lang="en-US" i="1" dirty="0" smtClean="0"/>
              <a:t>autonomy</a:t>
            </a:r>
            <a:r>
              <a:rPr lang="en-US" dirty="0" smtClean="0"/>
              <a:t> , i.e. role of choice</a:t>
            </a:r>
          </a:p>
          <a:p>
            <a:pPr lvl="1"/>
            <a:r>
              <a:rPr lang="en-US" i="1" dirty="0" smtClean="0"/>
              <a:t>mastery</a:t>
            </a:r>
            <a:r>
              <a:rPr lang="en-US" dirty="0" smtClean="0"/>
              <a:t> , i.e. continually improving in something that matters</a:t>
            </a:r>
          </a:p>
          <a:p>
            <a:pPr lvl="1"/>
            <a:r>
              <a:rPr lang="en-US" i="1" dirty="0" smtClean="0"/>
              <a:t>purpose</a:t>
            </a:r>
            <a:r>
              <a:rPr lang="en-US" dirty="0" smtClean="0"/>
              <a:t>, i.e. the yearning to do what we do in the service of something larger than ourselves.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Generational differences (</a:t>
            </a:r>
            <a:r>
              <a:rPr lang="en-US" dirty="0" err="1" smtClean="0"/>
              <a:t>Dychtwald</a:t>
            </a:r>
            <a:r>
              <a:rPr lang="en-US" dirty="0" smtClean="0"/>
              <a:t> et al., 2006)</a:t>
            </a:r>
          </a:p>
          <a:p>
            <a:r>
              <a:rPr lang="en-US" dirty="0" smtClean="0"/>
              <a:t>Cultural alignment with personal values (</a:t>
            </a:r>
            <a:r>
              <a:rPr lang="en-US" dirty="0" err="1" smtClean="0"/>
              <a:t>Fancher</a:t>
            </a:r>
            <a:r>
              <a:rPr lang="en-US" dirty="0" smtClean="0"/>
              <a:t>, 2007)</a:t>
            </a:r>
          </a:p>
          <a:p>
            <a:pPr lvl="1"/>
            <a:r>
              <a:rPr lang="en-US" dirty="0" smtClean="0"/>
              <a:t>Personal values and beliefs of leaders become imbedded in culture, particularly founders</a:t>
            </a:r>
          </a:p>
          <a:p>
            <a:pPr lvl="1"/>
            <a:r>
              <a:rPr lang="en-US" dirty="0" smtClean="0"/>
              <a:t>Retention depends on alignment of culture, individual and organizational values, individual and organizational identities, and a dedication to common goals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Adlerian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Socially imbedded</a:t>
            </a:r>
          </a:p>
          <a:p>
            <a:r>
              <a:rPr lang="en-US" dirty="0" smtClean="0"/>
              <a:t>Self determining and creative</a:t>
            </a:r>
          </a:p>
          <a:p>
            <a:r>
              <a:rPr lang="en-US" dirty="0" smtClean="0"/>
              <a:t>Goal directed or teleological</a:t>
            </a:r>
          </a:p>
          <a:p>
            <a:r>
              <a:rPr lang="en-US" dirty="0" smtClean="0"/>
              <a:t>Growth model &amp; striving for significance</a:t>
            </a:r>
          </a:p>
          <a:p>
            <a:r>
              <a:rPr lang="en-US" dirty="0" smtClean="0"/>
              <a:t>Holism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Adler, 1958; Adler, 1969; </a:t>
            </a:r>
            <a:r>
              <a:rPr lang="en-US" sz="2000" dirty="0" err="1" smtClean="0"/>
              <a:t>Ansbacher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Ansbacher</a:t>
            </a:r>
            <a:r>
              <a:rPr lang="en-US" sz="2000" dirty="0" smtClean="0"/>
              <a:t> , 1956; </a:t>
            </a:r>
            <a:r>
              <a:rPr lang="en-US" sz="2000" dirty="0" err="1" smtClean="0"/>
              <a:t>Dreikurs</a:t>
            </a:r>
            <a:r>
              <a:rPr lang="en-US" sz="2000" dirty="0" smtClean="0"/>
              <a:t>, 1953; </a:t>
            </a:r>
            <a:r>
              <a:rPr lang="en-US" sz="2000" dirty="0" err="1" smtClean="0"/>
              <a:t>Dreikurs</a:t>
            </a:r>
            <a:r>
              <a:rPr lang="en-US" sz="2000" dirty="0" smtClean="0"/>
              <a:t>, 1971; Ferguson, 2010; </a:t>
            </a:r>
            <a:r>
              <a:rPr lang="en-US" sz="2000" dirty="0" err="1" smtClean="0"/>
              <a:t>Mosak</a:t>
            </a:r>
            <a:r>
              <a:rPr lang="en-US" sz="2000" dirty="0" smtClean="0"/>
              <a:t>, 1973; </a:t>
            </a:r>
            <a:r>
              <a:rPr lang="en-US" sz="2000" dirty="0" err="1" smtClean="0"/>
              <a:t>Mosak</a:t>
            </a:r>
            <a:r>
              <a:rPr lang="en-US" sz="2000" dirty="0" smtClean="0"/>
              <a:t>, 1977; </a:t>
            </a:r>
            <a:r>
              <a:rPr lang="en-US" sz="2000" dirty="0" err="1" smtClean="0"/>
              <a:t>Manaster</a:t>
            </a:r>
            <a:r>
              <a:rPr lang="en-US" sz="2000" dirty="0" smtClean="0"/>
              <a:t> &amp; </a:t>
            </a:r>
            <a:r>
              <a:rPr lang="en-US" sz="2000" dirty="0" err="1" smtClean="0"/>
              <a:t>Corsini</a:t>
            </a:r>
            <a:r>
              <a:rPr lang="en-US" sz="2000" dirty="0" smtClean="0"/>
              <a:t>, 1995; </a:t>
            </a:r>
            <a:r>
              <a:rPr lang="en-US" sz="2000" dirty="0" err="1" smtClean="0"/>
              <a:t>Maniacci</a:t>
            </a:r>
            <a:r>
              <a:rPr lang="en-US" sz="2000" dirty="0" smtClean="0"/>
              <a:t>, 2006; </a:t>
            </a:r>
            <a:r>
              <a:rPr lang="en-US" sz="2000" dirty="0" err="1" smtClean="0"/>
              <a:t>Mosak</a:t>
            </a:r>
            <a:r>
              <a:rPr lang="en-US" sz="2000" dirty="0" smtClean="0"/>
              <a:t> &amp; </a:t>
            </a:r>
            <a:r>
              <a:rPr lang="en-US" sz="2000" dirty="0" err="1" smtClean="0"/>
              <a:t>Maniacci</a:t>
            </a:r>
            <a:r>
              <a:rPr lang="en-US" sz="2000" dirty="0" smtClean="0"/>
              <a:t>, 1999; </a:t>
            </a:r>
            <a:r>
              <a:rPr lang="en-US" sz="2000" dirty="0" err="1" smtClean="0"/>
              <a:t>Shulman</a:t>
            </a:r>
            <a:r>
              <a:rPr lang="en-US" sz="2000" dirty="0" smtClean="0"/>
              <a:t>, 1973. Watts &amp; </a:t>
            </a:r>
            <a:r>
              <a:rPr lang="en-US" sz="2000" dirty="0" err="1" smtClean="0"/>
              <a:t>Shulman</a:t>
            </a:r>
            <a:r>
              <a:rPr lang="en-US" sz="2000" dirty="0" smtClean="0"/>
              <a:t>,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Meyers et al. (2006) concepts of social identities and commitments</a:t>
            </a:r>
          </a:p>
          <a:p>
            <a:pPr lvl="1"/>
            <a:r>
              <a:rPr lang="en-US" dirty="0" smtClean="0"/>
              <a:t>Individual defines self in part through social identify which determines commitment</a:t>
            </a:r>
          </a:p>
          <a:p>
            <a:pPr lvl="1"/>
            <a:r>
              <a:rPr lang="en-US" dirty="0" smtClean="0"/>
              <a:t>Situational identity means association as long as one benefits</a:t>
            </a:r>
          </a:p>
          <a:p>
            <a:pPr lvl="1"/>
            <a:r>
              <a:rPr lang="en-US" dirty="0" smtClean="0"/>
              <a:t>Deep structure identity (p. 667) means changing self view to include views of all individuals</a:t>
            </a:r>
          </a:p>
          <a:p>
            <a:pPr lvl="1"/>
            <a:r>
              <a:rPr lang="en-US" dirty="0" smtClean="0"/>
              <a:t>Self concept includes a shared set of characteristics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Ambrose et al. (2008) discussed person-organization fit</a:t>
            </a:r>
          </a:p>
          <a:p>
            <a:pPr lvl="1"/>
            <a:r>
              <a:rPr lang="en-US" dirty="0" smtClean="0"/>
              <a:t>Alignment of moral development and ethical work climate</a:t>
            </a:r>
          </a:p>
          <a:p>
            <a:pPr lvl="1"/>
            <a:r>
              <a:rPr lang="en-US" dirty="0" smtClean="0"/>
              <a:t>Ethical values are shared beliefs of right ways to behave and how ethical issues are addressed</a:t>
            </a:r>
          </a:p>
          <a:p>
            <a:pPr lvl="1"/>
            <a:r>
              <a:rPr lang="en-US" dirty="0" smtClean="0"/>
              <a:t>Alignment of personal ethics with organization’s ethical values resulted in higher levels of commitment and job satisfaction and lower levels of intent to leave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Dunford</a:t>
            </a:r>
            <a:r>
              <a:rPr lang="en-US" dirty="0" smtClean="0"/>
              <a:t> (2002) discussed “institutional isomorphism” (p.57) which focuses on how rules, norms, and beliefs influence interactions</a:t>
            </a:r>
          </a:p>
          <a:p>
            <a:r>
              <a:rPr lang="en-US" dirty="0" err="1" smtClean="0"/>
              <a:t>Dunford</a:t>
            </a:r>
            <a:r>
              <a:rPr lang="en-US" dirty="0" smtClean="0"/>
              <a:t> also examined role of language on people’s thoughts about management</a:t>
            </a:r>
          </a:p>
          <a:p>
            <a:r>
              <a:rPr lang="en-US" dirty="0" err="1" smtClean="0"/>
              <a:t>Padaki</a:t>
            </a:r>
            <a:r>
              <a:rPr lang="en-US" dirty="0" smtClean="0"/>
              <a:t> (2000) noted consistent practices over time are organizational values and have an accompanying set of behaviors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&amp; Adlerian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Padaki</a:t>
            </a:r>
            <a:r>
              <a:rPr lang="en-US" dirty="0" smtClean="0"/>
              <a:t> noted importance of identifying core beliefs among relevant sample of people in organization and agreement on consistency of values (organizational life style?)</a:t>
            </a:r>
          </a:p>
          <a:p>
            <a:r>
              <a:rPr lang="en-US" dirty="0" err="1" smtClean="0"/>
              <a:t>Padaki</a:t>
            </a:r>
            <a:r>
              <a:rPr lang="en-US" dirty="0" smtClean="0"/>
              <a:t> also noted a “</a:t>
            </a:r>
            <a:r>
              <a:rPr lang="en-US" dirty="0" err="1" smtClean="0"/>
              <a:t>sectoral</a:t>
            </a:r>
            <a:r>
              <a:rPr lang="en-US" dirty="0" smtClean="0"/>
              <a:t> field” (p. 426) places certain expectation on an organization and thus, a grouping of similar values may exist in the field itself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Mental Models and System’s Thinking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beliefs are mental models (</a:t>
            </a:r>
            <a:r>
              <a:rPr lang="en-US" dirty="0" err="1" smtClean="0"/>
              <a:t>Jonassen</a:t>
            </a:r>
            <a:r>
              <a:rPr lang="en-US" dirty="0" smtClean="0"/>
              <a:t> et al., 2005; </a:t>
            </a:r>
            <a:r>
              <a:rPr lang="en-US" dirty="0" err="1" smtClean="0"/>
              <a:t>Senge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Individual beliefs or shared identity (</a:t>
            </a:r>
            <a:r>
              <a:rPr lang="en-US" dirty="0" err="1" smtClean="0"/>
              <a:t>Senge</a:t>
            </a:r>
            <a:r>
              <a:rPr lang="en-US" dirty="0" smtClean="0"/>
              <a:t> et al, 2004)</a:t>
            </a:r>
          </a:p>
          <a:p>
            <a:r>
              <a:rPr lang="en-US" dirty="0" smtClean="0"/>
              <a:t>Personality, environment, language, thought, meaning, and community are part of same system (Dent, 2003; </a:t>
            </a:r>
            <a:r>
              <a:rPr lang="en-US" dirty="0" err="1" smtClean="0"/>
              <a:t>Maani</a:t>
            </a:r>
            <a:r>
              <a:rPr lang="en-US" dirty="0" smtClean="0"/>
              <a:t> &amp; </a:t>
            </a:r>
            <a:r>
              <a:rPr lang="en-US" dirty="0" err="1" smtClean="0"/>
              <a:t>Maharaj</a:t>
            </a:r>
            <a:r>
              <a:rPr lang="en-US" dirty="0" smtClean="0"/>
              <a:t>, 2004; </a:t>
            </a:r>
            <a:r>
              <a:rPr lang="en-US" dirty="0" err="1" smtClean="0"/>
              <a:t>Senge</a:t>
            </a:r>
            <a:r>
              <a:rPr lang="en-US" dirty="0" smtClean="0"/>
              <a:t>, 2003)</a:t>
            </a:r>
          </a:p>
          <a:p>
            <a:r>
              <a:rPr lang="en-US" dirty="0" smtClean="0"/>
              <a:t>Feedback in system has direct impact on what occurs within system (</a:t>
            </a:r>
            <a:r>
              <a:rPr lang="en-US" dirty="0" err="1" smtClean="0"/>
              <a:t>Bardoel</a:t>
            </a:r>
            <a:r>
              <a:rPr lang="en-US" dirty="0" smtClean="0"/>
              <a:t> &amp; Haslett, 2004)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Models and System’s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behavior and group behavior of same individuals may be quite different due to language and norms influencing individuals (</a:t>
            </a:r>
            <a:r>
              <a:rPr lang="en-US" dirty="0" err="1" smtClean="0"/>
              <a:t>Gureckis</a:t>
            </a:r>
            <a:r>
              <a:rPr lang="en-US" dirty="0" smtClean="0"/>
              <a:t> &amp; Gladstone, 2006)</a:t>
            </a:r>
          </a:p>
          <a:p>
            <a:r>
              <a:rPr lang="en-US" dirty="0" err="1" smtClean="0"/>
              <a:t>Basu</a:t>
            </a:r>
            <a:r>
              <a:rPr lang="en-US" dirty="0" smtClean="0"/>
              <a:t> and Palazzo (2008) discussed “mental frames and sense making processes”; leader thinking translates into processes and perceptions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Models and System’s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Schreiber and </a:t>
            </a:r>
            <a:r>
              <a:rPr lang="en-US" dirty="0" err="1" smtClean="0"/>
              <a:t>Carley</a:t>
            </a:r>
            <a:r>
              <a:rPr lang="en-US" dirty="0" smtClean="0"/>
              <a:t> (2006) noted the intelligence of the collective is a competitive advantage</a:t>
            </a:r>
          </a:p>
          <a:p>
            <a:r>
              <a:rPr lang="en-US" dirty="0" smtClean="0"/>
              <a:t>Leaders who are working collectively at the intersection of information flows enhance the ability to adapt and learn</a:t>
            </a:r>
          </a:p>
          <a:p>
            <a:r>
              <a:rPr lang="en-US" dirty="0" smtClean="0"/>
              <a:t>Authors concluded, “participative-style leadership enables conditions that stimulate higher levels of human and social capital co-evolution” (p. 71)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Miles (2007) noted collaboration and information creation and sharing, based on trust, are critical components of innovation.</a:t>
            </a:r>
          </a:p>
          <a:p>
            <a:r>
              <a:rPr lang="en-US" dirty="0" err="1" smtClean="0"/>
              <a:t>Doz</a:t>
            </a:r>
            <a:r>
              <a:rPr lang="en-US" dirty="0" smtClean="0"/>
              <a:t> and </a:t>
            </a:r>
            <a:r>
              <a:rPr lang="en-US" dirty="0" err="1" smtClean="0"/>
              <a:t>Kosonen</a:t>
            </a:r>
            <a:r>
              <a:rPr lang="en-US" dirty="0" smtClean="0"/>
              <a:t> (2007) note when leaders have collective responsibility for results, the company becomes more strategically agile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Seminal work of </a:t>
            </a:r>
            <a:r>
              <a:rPr lang="en-US" dirty="0" err="1" smtClean="0"/>
              <a:t>crowdsourcing</a:t>
            </a:r>
            <a:r>
              <a:rPr lang="en-US" dirty="0" smtClean="0"/>
              <a:t> (Howe, 2009)</a:t>
            </a:r>
          </a:p>
          <a:p>
            <a:r>
              <a:rPr lang="en-US" dirty="0" smtClean="0"/>
              <a:t>Tapping into networks (Bryan, et al., 2007)</a:t>
            </a:r>
          </a:p>
          <a:p>
            <a:r>
              <a:rPr lang="en-US" dirty="0" smtClean="0"/>
              <a:t>Role of technology and access to information</a:t>
            </a:r>
          </a:p>
          <a:p>
            <a:r>
              <a:rPr lang="en-US" dirty="0" smtClean="0"/>
              <a:t>Shared responsibility and ownership</a:t>
            </a:r>
          </a:p>
          <a:p>
            <a:r>
              <a:rPr lang="en-US" dirty="0" smtClean="0"/>
              <a:t>Group coaching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International Manufacturing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i="1" dirty="0" smtClean="0"/>
              <a:t>Crowdsourced Coaching</a:t>
            </a:r>
            <a:r>
              <a:rPr lang="en-US" i="1" baseline="30000" dirty="0" smtClean="0"/>
              <a:t>TM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Assumes collectively leaders know 80% or more about optimal leadership approaches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Sharing of best practices</a:t>
            </a:r>
          </a:p>
          <a:p>
            <a:pPr lvl="1"/>
            <a:r>
              <a:rPr lang="en-US" dirty="0" smtClean="0"/>
              <a:t>Recognition of not being alone</a:t>
            </a:r>
          </a:p>
          <a:p>
            <a:pPr lvl="1"/>
            <a:r>
              <a:rPr lang="en-US" dirty="0" smtClean="0"/>
              <a:t>Enhanced accountability to apply best practices</a:t>
            </a:r>
          </a:p>
          <a:p>
            <a:pPr lvl="1"/>
            <a:r>
              <a:rPr lang="en-US" dirty="0" smtClean="0"/>
              <a:t>Learning from other participants’ problems and approaches</a:t>
            </a:r>
          </a:p>
          <a:p>
            <a:pPr lvl="1"/>
            <a:r>
              <a:rPr lang="en-US" dirty="0" smtClean="0"/>
              <a:t>Network of support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Socially Embedded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isolated; desire to belong; find a place of significance</a:t>
            </a:r>
          </a:p>
          <a:p>
            <a:r>
              <a:rPr lang="en-US" dirty="0" smtClean="0"/>
              <a:t>Ability to cooperate and contribute is a measure of social interest</a:t>
            </a:r>
          </a:p>
          <a:p>
            <a:r>
              <a:rPr lang="en-US" dirty="0" smtClean="0"/>
              <a:t>Well adjusted person behaves in line with needs of the situation</a:t>
            </a:r>
          </a:p>
          <a:p>
            <a:r>
              <a:rPr lang="en-US" dirty="0" smtClean="0"/>
              <a:t>Mal-adjusted person has faulty concepts of place in group, feelings of isolation and inferiority, and mistaken goals, which are compensation for these feelings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Intervention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VP of Manufacturing old school authoritarian leader (in role 40 years)</a:t>
            </a:r>
          </a:p>
          <a:p>
            <a:pPr lvl="1"/>
            <a:r>
              <a:rPr lang="en-US" dirty="0" smtClean="0"/>
              <a:t>President and VP friends since high school</a:t>
            </a:r>
          </a:p>
          <a:p>
            <a:pPr lvl="1"/>
            <a:r>
              <a:rPr lang="en-US" dirty="0" smtClean="0"/>
              <a:t>President unwilling to manage the problem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Group accountability through succession council</a:t>
            </a:r>
          </a:p>
          <a:p>
            <a:pPr lvl="1"/>
            <a:r>
              <a:rPr lang="en-US" dirty="0" smtClean="0"/>
              <a:t>1-1 interview data openly shared</a:t>
            </a:r>
          </a:p>
          <a:p>
            <a:pPr lvl="1"/>
            <a:r>
              <a:rPr lang="en-US" dirty="0" smtClean="0"/>
              <a:t>Council is driving shared responsibility and new expectations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Non-Profit </a:t>
            </a:r>
            <a:r>
              <a:rPr lang="en-US" smtClean="0"/>
              <a:t>Intervention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non-profit (500 + employees)</a:t>
            </a:r>
          </a:p>
          <a:p>
            <a:r>
              <a:rPr lang="en-US" dirty="0" smtClean="0"/>
              <a:t>Currently  substantial problems within the culture</a:t>
            </a:r>
          </a:p>
          <a:p>
            <a:pPr lvl="1"/>
            <a:r>
              <a:rPr lang="en-US" dirty="0" smtClean="0"/>
              <a:t>Top down management</a:t>
            </a:r>
          </a:p>
          <a:p>
            <a:pPr lvl="1"/>
            <a:r>
              <a:rPr lang="en-US" dirty="0" smtClean="0"/>
              <a:t>EEOC complaint</a:t>
            </a:r>
          </a:p>
          <a:p>
            <a:pPr lvl="1"/>
            <a:r>
              <a:rPr lang="en-US" dirty="0" smtClean="0"/>
              <a:t>High employee dissatisfaction</a:t>
            </a:r>
          </a:p>
          <a:p>
            <a:r>
              <a:rPr lang="en-US" dirty="0" smtClean="0"/>
              <a:t>Intervention: 2 questions</a:t>
            </a:r>
          </a:p>
          <a:p>
            <a:pPr lvl="1"/>
            <a:r>
              <a:rPr lang="en-US" dirty="0" smtClean="0"/>
              <a:t>How do we want to be treated?</a:t>
            </a:r>
          </a:p>
          <a:p>
            <a:pPr lvl="1"/>
            <a:r>
              <a:rPr lang="en-US" dirty="0" smtClean="0"/>
              <a:t>How do we want to treat others?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Adlerian principles remain vibrant and relevant</a:t>
            </a:r>
          </a:p>
          <a:p>
            <a:pPr eaLnBrk="1" hangingPunct="1"/>
            <a:r>
              <a:rPr lang="en-US" dirty="0" smtClean="0"/>
              <a:t>Adlerian views add value when examining organizational development needs and concerns</a:t>
            </a:r>
          </a:p>
          <a:p>
            <a:pPr eaLnBrk="1" hangingPunct="1"/>
            <a:r>
              <a:rPr lang="en-US" dirty="0" smtClean="0"/>
              <a:t>Foundation principles may also offer an opportunity for innovation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/>
              <a:t>Adler, A. (1958). </a:t>
            </a:r>
            <a:r>
              <a:rPr lang="en-US" sz="1000" i="1" dirty="0" smtClean="0"/>
              <a:t>What life should mean to you</a:t>
            </a:r>
            <a:r>
              <a:rPr lang="en-US" sz="1000" dirty="0" smtClean="0"/>
              <a:t>. New York: G. P. Putnam’s Sons.</a:t>
            </a:r>
          </a:p>
          <a:p>
            <a:pPr>
              <a:buNone/>
            </a:pPr>
            <a:r>
              <a:rPr lang="en-US" sz="1000" dirty="0" smtClean="0"/>
              <a:t>Adler, A. (1969). </a:t>
            </a:r>
            <a:r>
              <a:rPr lang="en-US" sz="1000" i="1" dirty="0" smtClean="0"/>
              <a:t>The Science of Living.</a:t>
            </a:r>
            <a:r>
              <a:rPr lang="en-US" sz="1000" dirty="0" smtClean="0"/>
              <a:t> Garden City, NY: Anchor Books.</a:t>
            </a:r>
          </a:p>
          <a:p>
            <a:pPr>
              <a:buNone/>
            </a:pPr>
            <a:r>
              <a:rPr lang="de-DE" sz="1000" dirty="0" smtClean="0"/>
              <a:t>Ansbacher, H. L., &amp; Ansbacher, R. R. (1956). </a:t>
            </a:r>
            <a:r>
              <a:rPr lang="en-US" sz="1000" i="1" dirty="0" smtClean="0"/>
              <a:t>The individual psychology of Alfred Adler; a systematic presentation in selections from his writings</a:t>
            </a:r>
            <a:r>
              <a:rPr lang="en-US" sz="1000" dirty="0" smtClean="0"/>
              <a:t> (1st ed.). New York: Basic Books.</a:t>
            </a:r>
          </a:p>
          <a:p>
            <a:pPr>
              <a:buNone/>
            </a:pPr>
            <a:r>
              <a:rPr lang="en-US" sz="1000" dirty="0" smtClean="0"/>
              <a:t>Ambrose, M., Arnaud, A., &amp; </a:t>
            </a:r>
            <a:r>
              <a:rPr lang="en-US" sz="1000" dirty="0" err="1" smtClean="0"/>
              <a:t>Schminke</a:t>
            </a:r>
            <a:r>
              <a:rPr lang="en-US" sz="1000" dirty="0" smtClean="0"/>
              <a:t>, M. (2008). Individual moral development and ethical climate: The influence of person-organization fit on job attitudes [Electronic version]. </a:t>
            </a:r>
            <a:r>
              <a:rPr lang="en-US" sz="1000" i="1" dirty="0" smtClean="0"/>
              <a:t>Journal of Business Ethics, 77</a:t>
            </a:r>
            <a:r>
              <a:rPr lang="en-US" sz="1000" dirty="0" smtClean="0"/>
              <a:t>(3), 323-333. Retrieved March 27,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Bardoel</a:t>
            </a:r>
            <a:r>
              <a:rPr lang="en-US" sz="1000" dirty="0" smtClean="0"/>
              <a:t>, A. E., &amp; Haslett, T. (2004). Success to the successful: The use of systems thinking tools in teaching OB [Electronic version]. </a:t>
            </a:r>
            <a:r>
              <a:rPr lang="en-US" sz="1000" i="1" dirty="0" smtClean="0"/>
              <a:t>Organization Management Journal</a:t>
            </a:r>
            <a:r>
              <a:rPr lang="en-US" sz="1000" dirty="0" smtClean="0"/>
              <a:t>, </a:t>
            </a:r>
            <a:r>
              <a:rPr lang="en-US" sz="1000" i="1" dirty="0" smtClean="0"/>
              <a:t>1</a:t>
            </a:r>
            <a:r>
              <a:rPr lang="en-US" sz="1000" dirty="0" smtClean="0"/>
              <a:t>(2), 112-124. Retrieved April 28,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Basu</a:t>
            </a:r>
            <a:r>
              <a:rPr lang="en-US" sz="1000" dirty="0" smtClean="0"/>
              <a:t>, K., &amp; Palazzo, G. (2008). Corporate social responsibility: A process model of </a:t>
            </a:r>
            <a:r>
              <a:rPr lang="en-US" sz="1000" dirty="0" err="1" smtClean="0"/>
              <a:t>sensemaking</a:t>
            </a:r>
            <a:r>
              <a:rPr lang="en-US" sz="1000" dirty="0" smtClean="0"/>
              <a:t> [Electronic version]. </a:t>
            </a:r>
            <a:r>
              <a:rPr lang="en-US" sz="1000" i="1" dirty="0" smtClean="0"/>
              <a:t>Academy of Management Review, 33</a:t>
            </a:r>
            <a:r>
              <a:rPr lang="en-US" sz="1000" dirty="0" smtClean="0"/>
              <a:t>(1), 122-136. Retrieved March 27,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 </a:t>
            </a:r>
          </a:p>
          <a:p>
            <a:pPr>
              <a:buNone/>
            </a:pPr>
            <a:r>
              <a:rPr lang="en-US" sz="1000" dirty="0" smtClean="0"/>
              <a:t>Bryan, L.L., Matson, E.,, Weiss, L.M. (2007). Harnessing the power of informal employee networks. </a:t>
            </a:r>
            <a:r>
              <a:rPr lang="en-US" sz="1000" i="1" dirty="0" smtClean="0"/>
              <a:t>McKinsey Quarterly, 4,</a:t>
            </a:r>
            <a:r>
              <a:rPr lang="en-US" sz="1000" dirty="0" smtClean="0"/>
              <a:t> 44.55. </a:t>
            </a:r>
          </a:p>
          <a:p>
            <a:pPr>
              <a:buNone/>
            </a:pPr>
            <a:r>
              <a:rPr lang="en-US" sz="1000" dirty="0" smtClean="0"/>
              <a:t>Carlson, C., </a:t>
            </a:r>
            <a:r>
              <a:rPr lang="en-US" sz="1000" dirty="0" err="1" smtClean="0"/>
              <a:t>Clemmer</a:t>
            </a:r>
            <a:r>
              <a:rPr lang="en-US" sz="1000" dirty="0" smtClean="0"/>
              <a:t>, F., Jennings, T., Thompson, C-D., &amp; Page, L.J. (2007). </a:t>
            </a:r>
            <a:r>
              <a:rPr lang="en-US" sz="1000" i="1" dirty="0" smtClean="0"/>
              <a:t>The Journal of Individual Psychology, 63,</a:t>
            </a:r>
            <a:r>
              <a:rPr lang="en-US" sz="1000" dirty="0" smtClean="0"/>
              <a:t> 424-439.</a:t>
            </a:r>
          </a:p>
          <a:p>
            <a:pPr>
              <a:buNone/>
            </a:pPr>
            <a:r>
              <a:rPr lang="en-US" sz="1000" dirty="0" smtClean="0"/>
              <a:t>Dent, E. B. (2003). The interactional model: An alternative to the direct cause and effect construct for mutually causal organizational phenomena [Electronic version]. </a:t>
            </a:r>
            <a:r>
              <a:rPr lang="en-US" sz="1000" i="1" dirty="0" smtClean="0"/>
              <a:t>Foundations of Science</a:t>
            </a:r>
            <a:r>
              <a:rPr lang="en-US" sz="1000" dirty="0" smtClean="0"/>
              <a:t>, </a:t>
            </a:r>
            <a:r>
              <a:rPr lang="en-US" sz="1000" i="1" dirty="0" smtClean="0"/>
              <a:t>8</a:t>
            </a:r>
            <a:r>
              <a:rPr lang="en-US" sz="1000" dirty="0" smtClean="0"/>
              <a:t>(3), 295-314. Retrieved May 5,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Doz</a:t>
            </a:r>
            <a:r>
              <a:rPr lang="en-US" sz="1000" dirty="0" smtClean="0"/>
              <a:t>, Y. L., &amp; </a:t>
            </a:r>
            <a:r>
              <a:rPr lang="en-US" sz="1000" dirty="0" err="1" smtClean="0"/>
              <a:t>Kosonen</a:t>
            </a:r>
            <a:r>
              <a:rPr lang="en-US" sz="1000" dirty="0" smtClean="0"/>
              <a:t>, M. (2007). The new deal at the top [Electronic version]. </a:t>
            </a:r>
            <a:r>
              <a:rPr lang="en-US" sz="1000" i="1" dirty="0" smtClean="0"/>
              <a:t>Harvard Business Review, 85</a:t>
            </a:r>
            <a:r>
              <a:rPr lang="en-US" sz="1000" dirty="0" smtClean="0"/>
              <a:t>(6), 98-104. Retrieved March 31,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Dreikurs</a:t>
            </a:r>
            <a:r>
              <a:rPr lang="en-US" sz="1000" dirty="0" smtClean="0"/>
              <a:t>, R. (1953). </a:t>
            </a:r>
            <a:r>
              <a:rPr lang="en-US" sz="1000" i="1" dirty="0" smtClean="0"/>
              <a:t>Fundamentals of Adlerian </a:t>
            </a:r>
            <a:r>
              <a:rPr lang="en-US" sz="1000" i="1" dirty="0" err="1" smtClean="0"/>
              <a:t>Psycholgy</a:t>
            </a:r>
            <a:r>
              <a:rPr lang="en-US" sz="1000" dirty="0" smtClean="0"/>
              <a:t>. Chicago, IL: Alfred Adler Institute.</a:t>
            </a:r>
          </a:p>
          <a:p>
            <a:pPr>
              <a:buNone/>
            </a:pPr>
            <a:r>
              <a:rPr lang="en-US" sz="1000" dirty="0" err="1" smtClean="0"/>
              <a:t>Dreikurs</a:t>
            </a:r>
            <a:r>
              <a:rPr lang="en-US" sz="1000" dirty="0" smtClean="0"/>
              <a:t>, R. (1971). </a:t>
            </a:r>
            <a:r>
              <a:rPr lang="en-US" sz="1000" i="1" dirty="0" smtClean="0"/>
              <a:t>Social Equality: The Challenge of Today</a:t>
            </a:r>
            <a:r>
              <a:rPr lang="en-US" sz="1000" dirty="0" smtClean="0"/>
              <a:t>. Chicago, IL: Adler School of Professional Psychology.</a:t>
            </a:r>
          </a:p>
          <a:p>
            <a:pPr>
              <a:buNone/>
            </a:pPr>
            <a:r>
              <a:rPr lang="en-US" sz="1000" dirty="0" err="1" smtClean="0"/>
              <a:t>Dunford</a:t>
            </a:r>
            <a:r>
              <a:rPr lang="en-US" sz="1000" dirty="0" smtClean="0"/>
              <a:t>, R. (2002). Influence, institutional theory, and language: An analysis of popular management discourse on downsizing. In K. W. Parry &amp; J. R. </a:t>
            </a:r>
            <a:r>
              <a:rPr lang="en-US" sz="1000" dirty="0" err="1" smtClean="0"/>
              <a:t>Meindl</a:t>
            </a:r>
            <a:r>
              <a:rPr lang="en-US" sz="1000" dirty="0" smtClean="0"/>
              <a:t> (Eds.), </a:t>
            </a:r>
            <a:r>
              <a:rPr lang="en-US" sz="1000" i="1" dirty="0" smtClean="0"/>
              <a:t>Grounding leadership theory and research</a:t>
            </a:r>
            <a:r>
              <a:rPr lang="en-US" sz="1000" dirty="0" smtClean="0"/>
              <a:t> (pp. 57-78). Greenwich, CT: Information Age.</a:t>
            </a:r>
          </a:p>
          <a:p>
            <a:pPr>
              <a:buNone/>
            </a:pPr>
            <a:r>
              <a:rPr lang="en-US" sz="1000" dirty="0" err="1" smtClean="0"/>
              <a:t>Dychtwald</a:t>
            </a:r>
            <a:r>
              <a:rPr lang="en-US" sz="1000" dirty="0" smtClean="0"/>
              <a:t>, K., Erickson, T. J., &amp; Morison, R. (2006). </a:t>
            </a:r>
            <a:r>
              <a:rPr lang="en-US" sz="1000" i="1" dirty="0" smtClean="0"/>
              <a:t>Workforce crisis: how to beat the coming shortage of skills and talent</a:t>
            </a:r>
            <a:r>
              <a:rPr lang="en-US" sz="1000" dirty="0" smtClean="0"/>
              <a:t>. Boston, MA: Harvard Business School Press.</a:t>
            </a:r>
          </a:p>
          <a:p>
            <a:pPr>
              <a:buNone/>
            </a:pPr>
            <a:r>
              <a:rPr lang="en-US" sz="1000" dirty="0" err="1" smtClean="0"/>
              <a:t>Fancher</a:t>
            </a:r>
            <a:r>
              <a:rPr lang="en-US" sz="1000" dirty="0" smtClean="0"/>
              <a:t>, L. P. (2007). </a:t>
            </a:r>
            <a:r>
              <a:rPr lang="en-US" sz="1000" i="1" dirty="0" smtClean="0"/>
              <a:t>The influence of organizational culture on the implementation of succession planning</a:t>
            </a:r>
            <a:r>
              <a:rPr lang="en-US" sz="1000" dirty="0" smtClean="0"/>
              <a:t> [Electronic version].</a:t>
            </a:r>
            <a:r>
              <a:rPr lang="en-US" sz="1000" i="1" dirty="0" smtClean="0"/>
              <a:t> </a:t>
            </a:r>
            <a:r>
              <a:rPr lang="en-US" sz="1000" dirty="0" smtClean="0"/>
              <a:t>Atlanta: Georgia State University. Retrieved March 27, 2007, from </a:t>
            </a:r>
            <a:r>
              <a:rPr lang="en-US" sz="1000" dirty="0" err="1" smtClean="0"/>
              <a:t>ProQuest</a:t>
            </a:r>
            <a:r>
              <a:rPr lang="en-US" sz="1000" dirty="0" smtClean="0"/>
              <a:t> Dissertations and Theses database. </a:t>
            </a:r>
          </a:p>
          <a:p>
            <a:pPr>
              <a:buNone/>
            </a:pPr>
            <a:endParaRPr lang="en-US" sz="1000" dirty="0" smtClean="0"/>
          </a:p>
          <a:p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/>
              <a:t>Ferguson, E.D. (2003). Work relationships, lifestyle, and mutual respect. </a:t>
            </a:r>
            <a:r>
              <a:rPr lang="en-US" sz="1000" i="1" dirty="0" smtClean="0"/>
              <a:t>The Journal of Individual Psychology, 59,</a:t>
            </a:r>
            <a:r>
              <a:rPr lang="en-US" sz="1000" dirty="0" smtClean="0"/>
              <a:t> 501-506. </a:t>
            </a:r>
          </a:p>
          <a:p>
            <a:pPr>
              <a:buNone/>
            </a:pPr>
            <a:r>
              <a:rPr lang="en-US" sz="1000" dirty="0" smtClean="0"/>
              <a:t>Ferguson, E.D. (2006). Work relations that enhance the well-being of organizations and individuals. </a:t>
            </a:r>
            <a:r>
              <a:rPr lang="en-US" sz="1000" i="1" dirty="0" smtClean="0"/>
              <a:t>The Journal of Individual Psychology, 62,</a:t>
            </a:r>
            <a:r>
              <a:rPr lang="en-US" sz="1000" dirty="0" smtClean="0"/>
              <a:t> 80-84.</a:t>
            </a:r>
          </a:p>
          <a:p>
            <a:pPr>
              <a:buNone/>
            </a:pPr>
            <a:r>
              <a:rPr lang="en-US" sz="1000" dirty="0" smtClean="0"/>
              <a:t>Ferguson, E.D. (2010). Adler’s innovative contributions regarding the need to belong. </a:t>
            </a:r>
            <a:r>
              <a:rPr lang="en-US" sz="1000" i="1" dirty="0" smtClean="0"/>
              <a:t>The Journal of Individual Psychology, 66</a:t>
            </a:r>
            <a:r>
              <a:rPr lang="en-US" sz="1000" dirty="0" smtClean="0"/>
              <a:t>, 1-7.</a:t>
            </a:r>
          </a:p>
          <a:p>
            <a:pPr>
              <a:buNone/>
            </a:pPr>
            <a:r>
              <a:rPr lang="en-US" sz="1000" dirty="0" smtClean="0"/>
              <a:t>Ferguson, E.D. (2011). What Adlerians consider important for communication and decision making in the workplace: Mutual respect and democratic leadership style. </a:t>
            </a:r>
            <a:r>
              <a:rPr lang="en-US" sz="1000" i="1" dirty="0" smtClean="0"/>
              <a:t>The Journal of Individual Psychology, 67</a:t>
            </a:r>
            <a:r>
              <a:rPr lang="en-US" sz="1000" dirty="0" smtClean="0"/>
              <a:t>(4), pp. 432-437.</a:t>
            </a:r>
          </a:p>
          <a:p>
            <a:pPr>
              <a:buNone/>
            </a:pPr>
            <a:r>
              <a:rPr lang="en-US" sz="1000" dirty="0" smtClean="0"/>
              <a:t>Frey, M., Kern, R.M., Snow, J. &amp; </a:t>
            </a:r>
            <a:r>
              <a:rPr lang="en-US" sz="1000" dirty="0" err="1" smtClean="0"/>
              <a:t>Curlette</a:t>
            </a:r>
            <a:r>
              <a:rPr lang="en-US" sz="1000" dirty="0" smtClean="0"/>
              <a:t>, W. (2009). </a:t>
            </a:r>
            <a:r>
              <a:rPr lang="en-US" sz="1000" i="1" dirty="0" smtClean="0"/>
              <a:t>The Journal of Individual Psychology,</a:t>
            </a:r>
            <a:r>
              <a:rPr lang="en-US" sz="1000" dirty="0" smtClean="0"/>
              <a:t> </a:t>
            </a:r>
            <a:r>
              <a:rPr lang="en-US" sz="1000" i="1" dirty="0" smtClean="0"/>
              <a:t>65, </a:t>
            </a:r>
            <a:r>
              <a:rPr lang="en-US" sz="1000" dirty="0" smtClean="0"/>
              <a:t>212-240.</a:t>
            </a:r>
          </a:p>
          <a:p>
            <a:pPr>
              <a:buNone/>
            </a:pPr>
            <a:r>
              <a:rPr lang="en-US" sz="1000" dirty="0" smtClean="0"/>
              <a:t>Garner, N.E. &amp; </a:t>
            </a:r>
            <a:r>
              <a:rPr lang="en-US" sz="1000" dirty="0" err="1" smtClean="0"/>
              <a:t>Bruszewski</a:t>
            </a:r>
            <a:r>
              <a:rPr lang="en-US" sz="1000" dirty="0" smtClean="0"/>
              <a:t>, R.V. (2010). </a:t>
            </a:r>
            <a:r>
              <a:rPr lang="en-US" sz="1000" i="1" dirty="0" smtClean="0"/>
              <a:t>Applying Individual Psychology to a university’s sustainability initiative. 66</a:t>
            </a:r>
            <a:r>
              <a:rPr lang="en-US" sz="1000" dirty="0" smtClean="0"/>
              <a:t>, 302-314.</a:t>
            </a:r>
          </a:p>
          <a:p>
            <a:pPr>
              <a:buNone/>
            </a:pPr>
            <a:r>
              <a:rPr lang="en-US" sz="1000" dirty="0" err="1" smtClean="0"/>
              <a:t>Gere</a:t>
            </a:r>
            <a:r>
              <a:rPr lang="en-US" sz="1000" dirty="0" smtClean="0"/>
              <a:t>, J. &amp; MacDonald, G (2010). An update of the empirical case for the need to belong. </a:t>
            </a:r>
            <a:r>
              <a:rPr lang="en-US" sz="1000" i="1" dirty="0" smtClean="0"/>
              <a:t>The Journal of Individual Psychology, </a:t>
            </a:r>
            <a:r>
              <a:rPr lang="en-US" sz="1000" dirty="0" smtClean="0"/>
              <a:t>66, 93-115.</a:t>
            </a:r>
          </a:p>
          <a:p>
            <a:pPr>
              <a:buNone/>
            </a:pPr>
            <a:r>
              <a:rPr lang="en-US" sz="1000" dirty="0" err="1" smtClean="0"/>
              <a:t>Gureckis</a:t>
            </a:r>
            <a:r>
              <a:rPr lang="en-US" sz="1000" dirty="0" smtClean="0"/>
              <a:t>, T. M., &amp; Gladstone, R. L. (2006). Thinking in groups [Electronic version]. </a:t>
            </a:r>
            <a:r>
              <a:rPr lang="en-US" sz="1000" i="1" dirty="0" smtClean="0"/>
              <a:t>Pragmatics &amp; Cognition</a:t>
            </a:r>
            <a:r>
              <a:rPr lang="en-US" sz="1000" dirty="0" smtClean="0"/>
              <a:t>, </a:t>
            </a:r>
            <a:r>
              <a:rPr lang="en-US" sz="1000" i="1" dirty="0" smtClean="0"/>
              <a:t>14</a:t>
            </a:r>
            <a:r>
              <a:rPr lang="en-US" sz="1000" dirty="0" smtClean="0"/>
              <a:t>(2), 293-311. Retrieved April 21,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smtClean="0"/>
              <a:t>Howe, J. (2009). </a:t>
            </a:r>
            <a:r>
              <a:rPr lang="en-US" sz="1000" i="1" dirty="0" err="1" smtClean="0"/>
              <a:t>Crowdsourcing</a:t>
            </a:r>
            <a:r>
              <a:rPr lang="en-US" sz="1000" dirty="0" smtClean="0"/>
              <a:t>. New York: Three Rivers Press. </a:t>
            </a:r>
          </a:p>
          <a:p>
            <a:pPr>
              <a:buNone/>
            </a:pPr>
            <a:r>
              <a:rPr lang="en-US" sz="1000" dirty="0" err="1" smtClean="0"/>
              <a:t>Jonassen</a:t>
            </a:r>
            <a:r>
              <a:rPr lang="en-US" sz="1000" dirty="0" smtClean="0"/>
              <a:t>, D., </a:t>
            </a:r>
            <a:r>
              <a:rPr lang="en-US" sz="1000" dirty="0" err="1" smtClean="0"/>
              <a:t>Strobel</a:t>
            </a:r>
            <a:r>
              <a:rPr lang="en-US" sz="1000" dirty="0" smtClean="0"/>
              <a:t>, J., &amp; </a:t>
            </a:r>
            <a:r>
              <a:rPr lang="en-US" sz="1000" dirty="0" err="1" smtClean="0"/>
              <a:t>Gottdenker</a:t>
            </a:r>
            <a:r>
              <a:rPr lang="en-US" sz="1000" dirty="0" smtClean="0"/>
              <a:t>, H. (2005). Model building for conceptual change [Electronic version]. </a:t>
            </a:r>
            <a:r>
              <a:rPr lang="en-US" sz="1000" i="1" dirty="0" smtClean="0"/>
              <a:t>Interactive Learning Environments</a:t>
            </a:r>
            <a:r>
              <a:rPr lang="en-US" sz="1000" dirty="0" smtClean="0"/>
              <a:t>, </a:t>
            </a:r>
            <a:r>
              <a:rPr lang="en-US" sz="1000" i="1" dirty="0" smtClean="0"/>
              <a:t>13</a:t>
            </a:r>
            <a:r>
              <a:rPr lang="en-US" sz="1000" dirty="0" smtClean="0"/>
              <a:t>(1/2), 15-37. Retrieved April 22,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Kummerow</a:t>
            </a:r>
            <a:r>
              <a:rPr lang="en-US" sz="1000" dirty="0" smtClean="0"/>
              <a:t>, J.M., &amp; Maguire, M.J. Using the Meyers-Briggs Type Indicator framework with an Adlerian perspective to increase collaborative problem solving in an organization.  </a:t>
            </a:r>
            <a:r>
              <a:rPr lang="en-US" sz="1000" i="1" dirty="0" smtClean="0"/>
              <a:t>The Journal of Individual Psychology,</a:t>
            </a:r>
            <a:r>
              <a:rPr lang="en-US" sz="1000" dirty="0" smtClean="0"/>
              <a:t> </a:t>
            </a:r>
            <a:r>
              <a:rPr lang="en-US" sz="1000" i="1" dirty="0" smtClean="0"/>
              <a:t>66, </a:t>
            </a:r>
            <a:r>
              <a:rPr lang="en-US" sz="1000" dirty="0" smtClean="0"/>
              <a:t>188-200.</a:t>
            </a:r>
          </a:p>
          <a:p>
            <a:pPr>
              <a:buNone/>
            </a:pPr>
            <a:r>
              <a:rPr lang="en-US" sz="1000" dirty="0" err="1" smtClean="0"/>
              <a:t>Lemonides</a:t>
            </a:r>
            <a:r>
              <a:rPr lang="en-US" sz="1000" dirty="0" smtClean="0"/>
              <a:t>, J.S. (2007). Towards an Adlerian approach to organizational intervention. </a:t>
            </a:r>
            <a:r>
              <a:rPr lang="en-US" sz="1000" i="1" dirty="0" smtClean="0"/>
              <a:t>The Journal of Individual Psychology, 63</a:t>
            </a:r>
            <a:r>
              <a:rPr lang="en-US" sz="1000" dirty="0" smtClean="0"/>
              <a:t>, 399-413.</a:t>
            </a:r>
          </a:p>
          <a:p>
            <a:pPr>
              <a:buNone/>
            </a:pPr>
            <a:r>
              <a:rPr lang="es-ES" sz="1000" dirty="0" err="1" smtClean="0"/>
              <a:t>Maani</a:t>
            </a:r>
            <a:r>
              <a:rPr lang="es-ES" sz="1000" dirty="0" smtClean="0"/>
              <a:t>, K. E., &amp; </a:t>
            </a:r>
            <a:r>
              <a:rPr lang="es-ES" sz="1000" dirty="0" err="1" smtClean="0"/>
              <a:t>Maharaj</a:t>
            </a:r>
            <a:r>
              <a:rPr lang="es-ES" sz="1000" dirty="0" smtClean="0"/>
              <a:t>, V. (2004). </a:t>
            </a:r>
            <a:r>
              <a:rPr lang="en-US" sz="1000" dirty="0" smtClean="0"/>
              <a:t>Links between systems thinking and complex decision making [Electronic version]. </a:t>
            </a:r>
            <a:r>
              <a:rPr lang="en-US" sz="1000" i="1" dirty="0" smtClean="0"/>
              <a:t>System Dynamics Review</a:t>
            </a:r>
            <a:r>
              <a:rPr lang="en-US" sz="1000" dirty="0" smtClean="0"/>
              <a:t>, </a:t>
            </a:r>
            <a:r>
              <a:rPr lang="en-US" sz="1000" i="1" dirty="0" smtClean="0"/>
              <a:t>20</a:t>
            </a:r>
            <a:r>
              <a:rPr lang="en-US" sz="1000" dirty="0" smtClean="0"/>
              <a:t>(1), 21-48. Retrieved April 21,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Manaster</a:t>
            </a:r>
            <a:r>
              <a:rPr lang="en-US" sz="1000" dirty="0" smtClean="0"/>
              <a:t>, G.J. &amp; </a:t>
            </a:r>
            <a:r>
              <a:rPr lang="en-US" sz="1000" dirty="0" err="1" smtClean="0"/>
              <a:t>Corsini</a:t>
            </a:r>
            <a:r>
              <a:rPr lang="en-US" sz="1000" dirty="0" smtClean="0"/>
              <a:t>, R.J. (1995). </a:t>
            </a:r>
            <a:r>
              <a:rPr lang="en-US" sz="1000" i="1" dirty="0" smtClean="0"/>
              <a:t>Individual Psychology: Theory and Practice</a:t>
            </a:r>
            <a:r>
              <a:rPr lang="en-US" sz="1000" dirty="0" smtClean="0"/>
              <a:t>. Itasca, IL: </a:t>
            </a:r>
          </a:p>
          <a:p>
            <a:pPr>
              <a:buNone/>
            </a:pPr>
            <a:r>
              <a:rPr lang="en-US" sz="1000" dirty="0" smtClean="0"/>
              <a:t>	F.E. Peacock.</a:t>
            </a:r>
          </a:p>
          <a:p>
            <a:pPr>
              <a:buNone/>
            </a:pPr>
            <a:r>
              <a:rPr lang="en-US" sz="1000" dirty="0" err="1" smtClean="0"/>
              <a:t>Maniacci</a:t>
            </a:r>
            <a:r>
              <a:rPr lang="en-US" sz="1000" dirty="0" smtClean="0"/>
              <a:t>, M. P. (2006). A cognitive conundrum: Where's the thinking in cognitive? In R. E. Watts (Ed.), </a:t>
            </a:r>
            <a:r>
              <a:rPr lang="en-US" sz="1000" i="1" dirty="0" smtClean="0"/>
              <a:t>Adlerian, cognitive and constructivist therapies: An integrative dialog</a:t>
            </a:r>
            <a:r>
              <a:rPr lang="en-US" sz="1000" dirty="0" smtClean="0"/>
              <a:t> (pp. 107-121). New York: Springer.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/>
              <a:t>Meyers, J. P., Becker, T. E., &amp; van Dick, R. (2006). Social identities and commitments at work: Towards an integrative model [Electronic version]. </a:t>
            </a:r>
            <a:r>
              <a:rPr lang="en-US" sz="1000" i="1" dirty="0" smtClean="0"/>
              <a:t>Journal of Organizational Behavior, 27</a:t>
            </a:r>
            <a:r>
              <a:rPr lang="en-US" sz="1000" dirty="0" smtClean="0"/>
              <a:t>(5), 665-683. Retrieved April 6,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 </a:t>
            </a:r>
          </a:p>
          <a:p>
            <a:pPr>
              <a:buNone/>
            </a:pPr>
            <a:r>
              <a:rPr lang="en-US" sz="1000" dirty="0" smtClean="0"/>
              <a:t>Miles, R. E. (2007). Innovation and leadership values [Electronic version]. </a:t>
            </a:r>
            <a:r>
              <a:rPr lang="en-US" sz="1000" i="1" dirty="0" smtClean="0"/>
              <a:t>California Management Review, 50</a:t>
            </a:r>
            <a:r>
              <a:rPr lang="en-US" sz="1000" dirty="0" smtClean="0"/>
              <a:t>(1), 192-201. Retrieved March 27,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 </a:t>
            </a:r>
          </a:p>
          <a:p>
            <a:pPr>
              <a:buNone/>
            </a:pPr>
            <a:r>
              <a:rPr lang="en-US" sz="1000" dirty="0" err="1" smtClean="0"/>
              <a:t>Mosak</a:t>
            </a:r>
            <a:r>
              <a:rPr lang="en-US" sz="1000" dirty="0" smtClean="0"/>
              <a:t>, H.H. (1973). </a:t>
            </a:r>
            <a:r>
              <a:rPr lang="en-US" sz="1000" i="1" dirty="0" smtClean="0"/>
              <a:t>Alfred Adler: His Influence on Psychology Today</a:t>
            </a:r>
            <a:r>
              <a:rPr lang="en-US" sz="1000" dirty="0" smtClean="0"/>
              <a:t>. New Jersey: Noyes Press.</a:t>
            </a:r>
          </a:p>
          <a:p>
            <a:pPr>
              <a:buNone/>
            </a:pPr>
            <a:r>
              <a:rPr lang="en-US" sz="1000" dirty="0" err="1" smtClean="0"/>
              <a:t>Mosak</a:t>
            </a:r>
            <a:r>
              <a:rPr lang="en-US" sz="1000" dirty="0" smtClean="0"/>
              <a:t>, H. H. (1977). Lifestyle. In H. H. </a:t>
            </a:r>
            <a:r>
              <a:rPr lang="en-US" sz="1000" dirty="0" err="1" smtClean="0"/>
              <a:t>Mosak</a:t>
            </a:r>
            <a:r>
              <a:rPr lang="en-US" sz="1000" dirty="0" smtClean="0"/>
              <a:t> (Ed.), </a:t>
            </a:r>
            <a:r>
              <a:rPr lang="en-US" sz="1000" i="1" dirty="0" smtClean="0"/>
              <a:t>On purpose: Collected papers </a:t>
            </a:r>
            <a:r>
              <a:rPr lang="en-US" sz="1000" dirty="0" smtClean="0"/>
              <a:t>(pp. 183-187). Chicago: Adler School of Professional Psychology.</a:t>
            </a:r>
          </a:p>
          <a:p>
            <a:pPr>
              <a:buNone/>
            </a:pPr>
            <a:r>
              <a:rPr lang="en-US" sz="1000" dirty="0" err="1" smtClean="0"/>
              <a:t>Mosak</a:t>
            </a:r>
            <a:r>
              <a:rPr lang="en-US" sz="1000" dirty="0" smtClean="0"/>
              <a:t>, H., &amp; </a:t>
            </a:r>
            <a:r>
              <a:rPr lang="en-US" sz="1000" dirty="0" err="1" smtClean="0"/>
              <a:t>Maniacci</a:t>
            </a:r>
            <a:r>
              <a:rPr lang="en-US" sz="1000" dirty="0" smtClean="0"/>
              <a:t>, M. (1999).  </a:t>
            </a:r>
            <a:r>
              <a:rPr lang="en-US" sz="1000" i="1" dirty="0" smtClean="0"/>
              <a:t>A primer of Adlerian psychology</a:t>
            </a:r>
            <a:r>
              <a:rPr lang="en-US" sz="1000" dirty="0" smtClean="0"/>
              <a:t>.  New York, NY: </a:t>
            </a:r>
            <a:r>
              <a:rPr lang="en-US" sz="1000" dirty="0" err="1" smtClean="0"/>
              <a:t>Routledge</a:t>
            </a:r>
            <a:r>
              <a:rPr lang="en-US" sz="1000" dirty="0" smtClean="0"/>
              <a:t>.</a:t>
            </a:r>
          </a:p>
          <a:p>
            <a:pPr>
              <a:buNone/>
            </a:pPr>
            <a:r>
              <a:rPr lang="en-US" sz="1000" dirty="0" err="1" smtClean="0"/>
              <a:t>Padaki</a:t>
            </a:r>
            <a:r>
              <a:rPr lang="en-US" sz="1000" dirty="0" smtClean="0"/>
              <a:t>, V. (2000). Coming to grips with organizational values [Electronic version]. </a:t>
            </a:r>
            <a:r>
              <a:rPr lang="en-US" sz="1000" i="1" dirty="0" smtClean="0"/>
              <a:t>Development in Practice</a:t>
            </a:r>
            <a:r>
              <a:rPr lang="en-US" sz="1000" dirty="0" smtClean="0"/>
              <a:t>, </a:t>
            </a:r>
            <a:r>
              <a:rPr lang="en-US" sz="1000" i="1" dirty="0" smtClean="0"/>
              <a:t>10</a:t>
            </a:r>
            <a:r>
              <a:rPr lang="en-US" sz="1000" dirty="0" smtClean="0"/>
              <a:t>(3-4), 420-435. Retrieved August 26, 2006,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smtClean="0"/>
              <a:t>Page, L.J. (2003). Adler and the profession of coaching. </a:t>
            </a:r>
            <a:r>
              <a:rPr lang="en-US" sz="1000" i="1" dirty="0" smtClean="0"/>
              <a:t>The Journal of Individual Psychology, 59</a:t>
            </a:r>
            <a:r>
              <a:rPr lang="en-US" sz="1000" dirty="0" smtClean="0"/>
              <a:t>, 86-93. </a:t>
            </a:r>
          </a:p>
          <a:p>
            <a:pPr>
              <a:buNone/>
            </a:pPr>
            <a:r>
              <a:rPr lang="en-US" sz="1000" dirty="0" smtClean="0"/>
              <a:t>Pink, D. H. (2009). </a:t>
            </a:r>
            <a:r>
              <a:rPr lang="en-US" sz="1000" i="1" dirty="0" smtClean="0"/>
              <a:t>Drive</a:t>
            </a:r>
            <a:r>
              <a:rPr lang="en-US" sz="1000" dirty="0" smtClean="0"/>
              <a:t>. New York: Riverhead Books.</a:t>
            </a:r>
          </a:p>
          <a:p>
            <a:pPr>
              <a:buNone/>
            </a:pPr>
            <a:r>
              <a:rPr lang="en-US" sz="1000" dirty="0" err="1" smtClean="0"/>
              <a:t>Premo</a:t>
            </a:r>
            <a:r>
              <a:rPr lang="en-US" sz="1000" dirty="0" smtClean="0"/>
              <a:t>, W. &amp; Andrews, H.R. (2010). Organizational life style analysis tool. </a:t>
            </a:r>
            <a:r>
              <a:rPr lang="en-US" sz="1000" i="1" dirty="0" smtClean="0"/>
              <a:t>The Journal of Individual Psychology,</a:t>
            </a:r>
            <a:r>
              <a:rPr lang="en-US" sz="1000" dirty="0" smtClean="0"/>
              <a:t> </a:t>
            </a:r>
            <a:r>
              <a:rPr lang="en-US" sz="1000" i="1" dirty="0" smtClean="0"/>
              <a:t>66, </a:t>
            </a:r>
            <a:r>
              <a:rPr lang="en-US" sz="1000" dirty="0" smtClean="0"/>
              <a:t>482-491.</a:t>
            </a:r>
          </a:p>
          <a:p>
            <a:pPr>
              <a:buNone/>
            </a:pPr>
            <a:r>
              <a:rPr lang="en-US" sz="1000" dirty="0" smtClean="0"/>
              <a:t>Schreiber, C., &amp; </a:t>
            </a:r>
            <a:r>
              <a:rPr lang="en-US" sz="1000" dirty="0" err="1" smtClean="0"/>
              <a:t>Carley</a:t>
            </a:r>
            <a:r>
              <a:rPr lang="en-US" sz="1000" dirty="0" smtClean="0"/>
              <a:t>, K. M. (2006). Leadership style as an enabler of organizational complex functioning [Electronic version]. </a:t>
            </a:r>
            <a:r>
              <a:rPr lang="en-US" sz="1000" i="1" dirty="0" smtClean="0"/>
              <a:t>Emergence: Complexity &amp; Organization, 8</a:t>
            </a:r>
            <a:r>
              <a:rPr lang="en-US" sz="1000" dirty="0" smtClean="0"/>
              <a:t>(4), 61-76. Retrieved March 27, 2008,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Senge</a:t>
            </a:r>
            <a:r>
              <a:rPr lang="en-US" sz="1000" dirty="0" smtClean="0"/>
              <a:t>, P. M. (2003). Creating desired futures in a global economy [Electronic version]. </a:t>
            </a:r>
            <a:r>
              <a:rPr lang="en-US" sz="1000" i="1" dirty="0" smtClean="0"/>
              <a:t>Reflections</a:t>
            </a:r>
            <a:r>
              <a:rPr lang="en-US" sz="1000" dirty="0" smtClean="0"/>
              <a:t>, </a:t>
            </a:r>
            <a:r>
              <a:rPr lang="en-US" sz="1000" i="1" dirty="0" smtClean="0"/>
              <a:t>5</a:t>
            </a:r>
            <a:r>
              <a:rPr lang="en-US" sz="1000" dirty="0" smtClean="0"/>
              <a:t>(1), </a:t>
            </a:r>
            <a:r>
              <a:rPr lang="en-US" sz="1000" dirty="0" err="1" smtClean="0"/>
              <a:t>Teslak</a:t>
            </a:r>
            <a:r>
              <a:rPr lang="en-US" sz="1000" dirty="0" smtClean="0"/>
              <a:t>, A.G. (2010). “Buying in” and “checking out”: Motivation in the workplace. </a:t>
            </a:r>
            <a:r>
              <a:rPr lang="en-US" sz="1000" i="1" dirty="0" smtClean="0"/>
              <a:t>The Journal of Individual </a:t>
            </a:r>
            <a:r>
              <a:rPr lang="en-US" sz="1000" i="1" dirty="0" err="1" smtClean="0"/>
              <a:t>Pyschology</a:t>
            </a:r>
            <a:r>
              <a:rPr lang="en-US" sz="1000" i="1" dirty="0" smtClean="0"/>
              <a:t>, 66</a:t>
            </a:r>
            <a:r>
              <a:rPr lang="en-US" sz="1000" dirty="0" smtClean="0"/>
              <a:t>, 116-129.</a:t>
            </a:r>
          </a:p>
          <a:p>
            <a:pPr>
              <a:buNone/>
            </a:pPr>
            <a:r>
              <a:rPr lang="en-US" sz="1000" dirty="0" err="1" smtClean="0"/>
              <a:t>Senge</a:t>
            </a:r>
            <a:r>
              <a:rPr lang="en-US" sz="1000" dirty="0" smtClean="0"/>
              <a:t>, P. M. (2006). Systems citizenship: The leadership mandate for this millennium [Electronic version]. </a:t>
            </a:r>
            <a:r>
              <a:rPr lang="en-US" sz="1000" i="1" dirty="0" smtClean="0"/>
              <a:t>Reflections</a:t>
            </a:r>
            <a:r>
              <a:rPr lang="en-US" sz="1000" dirty="0" smtClean="0"/>
              <a:t>, </a:t>
            </a:r>
            <a:r>
              <a:rPr lang="en-US" sz="1000" i="1" dirty="0" smtClean="0"/>
              <a:t>7</a:t>
            </a:r>
            <a:r>
              <a:rPr lang="en-US" sz="1000" dirty="0" smtClean="0"/>
              <a:t>(3), 1-8. Retrieved April 28,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Senge</a:t>
            </a:r>
            <a:r>
              <a:rPr lang="en-US" sz="1000" dirty="0" smtClean="0"/>
              <a:t>, P. M., </a:t>
            </a:r>
            <a:r>
              <a:rPr lang="en-US" sz="1000" dirty="0" err="1" smtClean="0"/>
              <a:t>Scharmer</a:t>
            </a:r>
            <a:r>
              <a:rPr lang="en-US" sz="1000" dirty="0" smtClean="0"/>
              <a:t>, O. C., </a:t>
            </a:r>
            <a:r>
              <a:rPr lang="en-US" sz="1000" dirty="0" err="1" smtClean="0"/>
              <a:t>Jaworski</a:t>
            </a:r>
            <a:r>
              <a:rPr lang="en-US" sz="1000" dirty="0" smtClean="0"/>
              <a:t>, J., &amp; Flowers, B. S. (2004). Awakening faith in an alternative future [Electronic version]. </a:t>
            </a:r>
            <a:r>
              <a:rPr lang="en-US" sz="1000" i="1" dirty="0" smtClean="0"/>
              <a:t>Reflections</a:t>
            </a:r>
            <a:r>
              <a:rPr lang="en-US" sz="1000" dirty="0" smtClean="0"/>
              <a:t>, </a:t>
            </a:r>
            <a:r>
              <a:rPr lang="en-US" sz="1000" i="1" dirty="0" smtClean="0"/>
              <a:t>5</a:t>
            </a:r>
            <a:r>
              <a:rPr lang="en-US" sz="1000" dirty="0" smtClean="0"/>
              <a:t>(7), 1-11. Retrieved April 28, 2007, from </a:t>
            </a:r>
            <a:r>
              <a:rPr lang="en-US" sz="1000" dirty="0" err="1" smtClean="0"/>
              <a:t>EBSCOhost</a:t>
            </a:r>
            <a:r>
              <a:rPr lang="en-US" sz="1000" dirty="0" smtClean="0"/>
              <a:t> database.</a:t>
            </a:r>
          </a:p>
          <a:p>
            <a:pPr>
              <a:buNone/>
            </a:pPr>
            <a:r>
              <a:rPr lang="en-US" sz="1000" dirty="0" err="1" smtClean="0"/>
              <a:t>Shulman</a:t>
            </a:r>
            <a:r>
              <a:rPr lang="en-US" sz="1000" dirty="0" smtClean="0"/>
              <a:t>, B.H. (1973). </a:t>
            </a:r>
            <a:r>
              <a:rPr lang="en-US" sz="1000" i="1" dirty="0" smtClean="0"/>
              <a:t>Contributions to Individual Psychology. </a:t>
            </a:r>
            <a:r>
              <a:rPr lang="en-US" sz="1000" dirty="0" smtClean="0"/>
              <a:t>Chicago: Alfred Adler Institute.</a:t>
            </a:r>
          </a:p>
          <a:p>
            <a:pPr>
              <a:buNone/>
            </a:pPr>
            <a:r>
              <a:rPr lang="en-US" sz="1000" dirty="0" smtClean="0"/>
              <a:t>Watts, R. E., &amp; </a:t>
            </a:r>
            <a:r>
              <a:rPr lang="en-US" sz="1000" dirty="0" err="1" smtClean="0"/>
              <a:t>Shulman</a:t>
            </a:r>
            <a:r>
              <a:rPr lang="en-US" sz="1000" dirty="0" smtClean="0"/>
              <a:t>, B. H. (2006). Integrating Adlerian and constructive therapies: An Adlerian perspective. In R. E. Watts (Ed.), </a:t>
            </a:r>
            <a:r>
              <a:rPr lang="en-US" sz="1000" i="1" dirty="0" smtClean="0"/>
              <a:t>Adlerian, cognitive, and constructivist therapies: An integrative dialog </a:t>
            </a:r>
            <a:r>
              <a:rPr lang="en-US" sz="1000" dirty="0" smtClean="0"/>
              <a:t>(pp. 9-37). New York: Springer. </a:t>
            </a:r>
          </a:p>
          <a:p>
            <a:pPr>
              <a:buNone/>
            </a:pPr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Determining and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heredity nor environment but own conclusions (soft determinism)</a:t>
            </a:r>
          </a:p>
          <a:p>
            <a:r>
              <a:rPr lang="en-US" dirty="0" smtClean="0"/>
              <a:t>Phenomenology/subjectivity, i.e. own interpretation of direct experiences</a:t>
            </a:r>
          </a:p>
          <a:p>
            <a:r>
              <a:rPr lang="en-US" dirty="0" smtClean="0"/>
              <a:t>Decisions are largely out of our awareness</a:t>
            </a:r>
          </a:p>
          <a:p>
            <a:r>
              <a:rPr lang="en-US" dirty="0" smtClean="0"/>
              <a:t>If self determined, they can change</a:t>
            </a:r>
          </a:p>
          <a:p>
            <a:r>
              <a:rPr lang="en-US" dirty="0" smtClean="0"/>
              <a:t>Optimistic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Model &amp; Striving for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experience inferiority</a:t>
            </a:r>
          </a:p>
          <a:p>
            <a:r>
              <a:rPr lang="en-US" dirty="0" smtClean="0"/>
              <a:t>Felt minus to perceived plus</a:t>
            </a:r>
          </a:p>
          <a:p>
            <a:r>
              <a:rPr lang="en-US" dirty="0" smtClean="0"/>
              <a:t>Striving for significance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Directed or Teleological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pushed by causes but by our own dynamic striving towards our goals</a:t>
            </a:r>
          </a:p>
          <a:p>
            <a:r>
              <a:rPr lang="en-US" dirty="0" smtClean="0"/>
              <a:t>Some goals short term while others provide long term direction within life style</a:t>
            </a:r>
          </a:p>
          <a:p>
            <a:r>
              <a:rPr lang="en-US" dirty="0" smtClean="0"/>
              <a:t>Inherent purpose of behavior; psychology of use, not possession</a:t>
            </a:r>
          </a:p>
          <a:p>
            <a:r>
              <a:rPr lang="en-US" dirty="0" smtClean="0"/>
              <a:t>Classified as fictional or concrete</a:t>
            </a:r>
          </a:p>
          <a:p>
            <a:pPr lvl="1"/>
            <a:r>
              <a:rPr lang="en-US" dirty="0" smtClean="0"/>
              <a:t>Fictional support striving for significance</a:t>
            </a:r>
          </a:p>
          <a:p>
            <a:pPr lvl="1"/>
            <a:r>
              <a:rPr lang="en-US" dirty="0" smtClean="0"/>
              <a:t>Concrete are approaches to achieve goals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Mind, body, and emotions working together</a:t>
            </a:r>
          </a:p>
          <a:p>
            <a:r>
              <a:rPr lang="en-US" dirty="0" smtClean="0"/>
              <a:t>Lifestyle– a unifying principle</a:t>
            </a:r>
          </a:p>
          <a:p>
            <a:pPr lvl="1"/>
            <a:r>
              <a:rPr lang="en-US" dirty="0" smtClean="0"/>
              <a:t>Self concept, self ideal, view of world, view of others, final conclusion of place of significance</a:t>
            </a:r>
          </a:p>
          <a:p>
            <a:pPr lvl="1"/>
            <a:r>
              <a:rPr lang="en-US" dirty="0" smtClean="0"/>
              <a:t>Influences on life style</a:t>
            </a:r>
          </a:p>
          <a:p>
            <a:r>
              <a:rPr lang="en-US" dirty="0" smtClean="0"/>
              <a:t>Life Tasks – approach to tasks and perceived alignment to outside world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Promoting Growth &amp;</a:t>
            </a:r>
            <a:br>
              <a:rPr lang="en-US" dirty="0" smtClean="0"/>
            </a:br>
            <a:r>
              <a:rPr lang="en-US" dirty="0" smtClean="0"/>
              <a:t>Full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Belonging</a:t>
            </a:r>
          </a:p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Equality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Other centered</a:t>
            </a:r>
          </a:p>
          <a:p>
            <a:r>
              <a:rPr lang="en-US" dirty="0" smtClean="0"/>
              <a:t>High empathy</a:t>
            </a:r>
          </a:p>
          <a:p>
            <a:r>
              <a:rPr lang="en-US" dirty="0" smtClean="0"/>
              <a:t>Freedom to choose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2013 Dr. Jay Colker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2671</TotalTime>
  <Words>3708</Words>
  <Application>Microsoft Office PowerPoint</Application>
  <PresentationFormat>On-screen Show (4:3)</PresentationFormat>
  <Paragraphs>330</Paragraphs>
  <Slides>45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Level</vt:lpstr>
      <vt:lpstr>Adlerian Psychology and Organizational Development</vt:lpstr>
      <vt:lpstr>Outcome Objectives</vt:lpstr>
      <vt:lpstr>Foundation Adlerian Principles</vt:lpstr>
      <vt:lpstr>Socially Embedded</vt:lpstr>
      <vt:lpstr>Self Determining and Creative</vt:lpstr>
      <vt:lpstr>Growth Model &amp; Striving for Significance</vt:lpstr>
      <vt:lpstr>Goal Directed or Teleological</vt:lpstr>
      <vt:lpstr>Holistic</vt:lpstr>
      <vt:lpstr>Factors Promoting Growth &amp; Full Potential</vt:lpstr>
      <vt:lpstr>Factors Interfering with Growth &amp; Full Potential</vt:lpstr>
      <vt:lpstr>Questions or Comments?</vt:lpstr>
      <vt:lpstr>Adlerian Journal Focus  on Organizations</vt:lpstr>
      <vt:lpstr>Belonging</vt:lpstr>
      <vt:lpstr>Feeling valued and significant</vt:lpstr>
      <vt:lpstr>Mutual Respect and Democratic Leadership (Ferguson, 2011)</vt:lpstr>
      <vt:lpstr>Encouragement vs. Discouragement</vt:lpstr>
      <vt:lpstr>Work Effectiveness</vt:lpstr>
      <vt:lpstr>Collaborative Problem Solving</vt:lpstr>
      <vt:lpstr>Adlerian Principles Critical  to Organizations (Carlson, et.al., 2007)</vt:lpstr>
      <vt:lpstr>Coaching</vt:lpstr>
      <vt:lpstr>Additional focus areas</vt:lpstr>
      <vt:lpstr>Additional focus areas</vt:lpstr>
      <vt:lpstr>Questions or Comments?</vt:lpstr>
      <vt:lpstr>Human Capital Development</vt:lpstr>
      <vt:lpstr>Human Capital Areas of Focus</vt:lpstr>
      <vt:lpstr>Human Capital Areas of Focus</vt:lpstr>
      <vt:lpstr>Remainder of Presentation</vt:lpstr>
      <vt:lpstr>OD &amp; Adlerian Alignment</vt:lpstr>
      <vt:lpstr>OD &amp; Adlerian Alignment</vt:lpstr>
      <vt:lpstr>OD &amp; Adlerian Alignment</vt:lpstr>
      <vt:lpstr>OD &amp; Adlerian Alignment</vt:lpstr>
      <vt:lpstr>OD &amp; Adlerian Alignment</vt:lpstr>
      <vt:lpstr>OD &amp; Adlerian Alignment</vt:lpstr>
      <vt:lpstr>Mental Models and System’s Thinking</vt:lpstr>
      <vt:lpstr>Mental Models and System’s Thinking</vt:lpstr>
      <vt:lpstr>Mental Models and System’s Thinking</vt:lpstr>
      <vt:lpstr>Additional Perspectives</vt:lpstr>
      <vt:lpstr>Innovative Next Steps</vt:lpstr>
      <vt:lpstr>Example in International Manufacturing Company</vt:lpstr>
      <vt:lpstr>Leadership Intervention Example</vt:lpstr>
      <vt:lpstr>Non-Profit Intervention Example</vt:lpstr>
      <vt:lpstr>Summary</vt:lpstr>
      <vt:lpstr>References</vt:lpstr>
      <vt:lpstr>References (continued)</vt:lpstr>
      <vt:lpstr>References (continued)</vt:lpstr>
    </vt:vector>
  </TitlesOfParts>
  <Company>ShoreBank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</dc:title>
  <dc:creator>Jay Colker</dc:creator>
  <cp:lastModifiedBy>jcolker</cp:lastModifiedBy>
  <cp:revision>139</cp:revision>
  <cp:lastPrinted>2013-06-15T13:40:56Z</cp:lastPrinted>
  <dcterms:created xsi:type="dcterms:W3CDTF">2010-02-28T16:52:11Z</dcterms:created>
  <dcterms:modified xsi:type="dcterms:W3CDTF">2013-07-15T16:10:23Z</dcterms:modified>
</cp:coreProperties>
</file>